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3"/>
  </p:handoutMasterIdLst>
  <p:sldIdLst>
    <p:sldId id="259" r:id="rId2"/>
  </p:sldIdLst>
  <p:sldSz cx="43891200" cy="32918400"/>
  <p:notesSz cx="9236075" cy="70104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aly E. Perez-Edgar" initials="KPE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3760"/>
    <a:srgbClr val="6699FF"/>
    <a:srgbClr val="008080"/>
    <a:srgbClr val="009999"/>
    <a:srgbClr val="000000"/>
    <a:srgbClr val="0000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496" autoAdjust="0"/>
    <p:restoredTop sz="96825" autoAdjust="0"/>
  </p:normalViewPr>
  <p:slideViewPr>
    <p:cSldViewPr>
      <p:cViewPr>
        <p:scale>
          <a:sx n="40" d="100"/>
          <a:sy n="40" d="100"/>
        </p:scale>
        <p:origin x="1440" y="376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02298" cy="350520"/>
          </a:xfrm>
          <a:prstGeom prst="rect">
            <a:avLst/>
          </a:prstGeom>
        </p:spPr>
        <p:txBody>
          <a:bodyPr vert="horz" lIns="92295" tIns="46147" rIns="92295" bIns="461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1"/>
            <a:ext cx="4002298" cy="350520"/>
          </a:xfrm>
          <a:prstGeom prst="rect">
            <a:avLst/>
          </a:prstGeom>
        </p:spPr>
        <p:txBody>
          <a:bodyPr vert="horz" lIns="92295" tIns="46147" rIns="92295" bIns="46147" rtlCol="0"/>
          <a:lstStyle>
            <a:lvl1pPr algn="r">
              <a:defRPr sz="1200"/>
            </a:lvl1pPr>
          </a:lstStyle>
          <a:p>
            <a:fld id="{6279BC3B-CF96-47F4-BCDC-89ED1488F7F9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665"/>
            <a:ext cx="4002298" cy="350520"/>
          </a:xfrm>
          <a:prstGeom prst="rect">
            <a:avLst/>
          </a:prstGeom>
        </p:spPr>
        <p:txBody>
          <a:bodyPr vert="horz" lIns="92295" tIns="46147" rIns="92295" bIns="461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58665"/>
            <a:ext cx="4002298" cy="350520"/>
          </a:xfrm>
          <a:prstGeom prst="rect">
            <a:avLst/>
          </a:prstGeom>
        </p:spPr>
        <p:txBody>
          <a:bodyPr vert="horz" lIns="92295" tIns="46147" rIns="92295" bIns="46147" rtlCol="0" anchor="b"/>
          <a:lstStyle>
            <a:lvl1pPr algn="r">
              <a:defRPr sz="1200"/>
            </a:lvl1pPr>
          </a:lstStyle>
          <a:p>
            <a:fld id="{B9C1034C-228E-4255-9648-5A77C08BA0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62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28660954"/>
            <a:ext cx="43891200" cy="42574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43891" y="29055975"/>
            <a:ext cx="10797235" cy="342351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323930" y="29012084"/>
            <a:ext cx="32567271" cy="342351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338560" y="19385280"/>
            <a:ext cx="31089600" cy="877824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338560" y="29040178"/>
            <a:ext cx="32186880" cy="3291840"/>
          </a:xfrm>
        </p:spPr>
        <p:txBody>
          <a:bodyPr anchor="ctr">
            <a:normAutofit/>
          </a:bodyPr>
          <a:lstStyle>
            <a:lvl1pPr marL="0" indent="0" algn="l">
              <a:buNone/>
              <a:defRPr sz="12500">
                <a:solidFill>
                  <a:srgbClr val="FFFFFF"/>
                </a:solidFill>
              </a:defRPr>
            </a:lvl1pPr>
            <a:lvl2pPr marL="2194560" indent="0" algn="ctr">
              <a:buNone/>
            </a:lvl2pPr>
            <a:lvl3pPr marL="4389120" indent="0" algn="ctr">
              <a:buNone/>
            </a:lvl3pPr>
            <a:lvl4pPr marL="6583680" indent="0" algn="ctr">
              <a:buNone/>
            </a:lvl4pPr>
            <a:lvl5pPr marL="8778240" indent="0" algn="ctr">
              <a:buNone/>
            </a:lvl5pPr>
            <a:lvl6pPr marL="10972800" indent="0" algn="ctr">
              <a:buNone/>
            </a:lvl6pPr>
            <a:lvl7pPr marL="13167360" indent="0" algn="ctr">
              <a:buNone/>
            </a:lvl7pPr>
            <a:lvl8pPr marL="15361920" indent="0" algn="ctr">
              <a:buNone/>
            </a:lvl8pPr>
            <a:lvl9pPr marL="1755648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365760" y="29129756"/>
            <a:ext cx="9875520" cy="3291840"/>
          </a:xfrm>
        </p:spPr>
        <p:txBody>
          <a:bodyPr>
            <a:noAutofit/>
          </a:bodyPr>
          <a:lstStyle>
            <a:lvl1pPr algn="ctr">
              <a:defRPr sz="9600">
                <a:solidFill>
                  <a:srgbClr val="FFFFFF"/>
                </a:solidFill>
              </a:defRPr>
            </a:lvl1pPr>
          </a:lstStyle>
          <a:p>
            <a:fld id="{B7B917C6-EC77-4812-B350-044832832F39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0009887" y="1135385"/>
            <a:ext cx="28163520" cy="17526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38404800" y="1097280"/>
            <a:ext cx="4023360" cy="1828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DC737E-B370-434C-B7D4-EAEC21D96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C6-EC77-4812-B350-044832832F39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737E-B370-434C-B7D4-EAEC21D96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55360" y="2926083"/>
            <a:ext cx="9875520" cy="2647950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2926080"/>
            <a:ext cx="26700480" cy="2647950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55360" y="29992332"/>
            <a:ext cx="10607040" cy="1752600"/>
          </a:xfrm>
        </p:spPr>
        <p:txBody>
          <a:bodyPr/>
          <a:lstStyle/>
          <a:p>
            <a:fld id="{B7B917C6-EC77-4812-B350-044832832F39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4567" y="29991396"/>
            <a:ext cx="26752719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29262327" y="0"/>
            <a:ext cx="1536192" cy="329184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9481783" y="2926080"/>
            <a:ext cx="1097280" cy="2999232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9481783" y="0"/>
            <a:ext cx="1097280" cy="256032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28750263" y="693418"/>
            <a:ext cx="2560320" cy="1173485"/>
          </a:xfrm>
        </p:spPr>
        <p:txBody>
          <a:bodyPr/>
          <a:lstStyle/>
          <a:p>
            <a:fld id="{8ADC737E-B370-434C-B7D4-EAEC21D96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0711" y="1097280"/>
            <a:ext cx="39136320" cy="475488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C6-EC77-4812-B350-044832832F39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DC737E-B370-434C-B7D4-EAEC21D96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940711" y="7680960"/>
            <a:ext cx="39136320" cy="2157984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3" y="13167362"/>
            <a:ext cx="34190943" cy="8031480"/>
          </a:xfrm>
        </p:spPr>
        <p:txBody>
          <a:bodyPr anchor="t"/>
          <a:lstStyle>
            <a:lvl1pPr marL="0" indent="0">
              <a:buNone/>
              <a:defRPr sz="13400">
                <a:solidFill>
                  <a:schemeClr val="tx2"/>
                </a:solidFill>
              </a:defRPr>
            </a:lvl1pPr>
            <a:lvl2pPr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7315200"/>
            <a:ext cx="43891200" cy="54864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7680960"/>
            <a:ext cx="6217920" cy="47548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583680" y="7680960"/>
            <a:ext cx="37307520" cy="47548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0" y="7680960"/>
            <a:ext cx="36576000" cy="4754880"/>
          </a:xfrm>
        </p:spPr>
        <p:txBody>
          <a:bodyPr/>
          <a:lstStyle>
            <a:lvl1pPr algn="l">
              <a:buNone/>
              <a:defRPr sz="211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C6-EC77-4812-B350-044832832F39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8412480"/>
            <a:ext cx="6217920" cy="3368045"/>
          </a:xfrm>
        </p:spPr>
        <p:txBody>
          <a:bodyPr>
            <a:noAutofit/>
          </a:bodyPr>
          <a:lstStyle>
            <a:lvl1pPr>
              <a:defRPr sz="11500">
                <a:solidFill>
                  <a:srgbClr val="FFFFFF"/>
                </a:solidFill>
              </a:defRPr>
            </a:lvl1pPr>
          </a:lstStyle>
          <a:p>
            <a:fld id="{8ADC737E-B370-434C-B7D4-EAEC21D96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926080" y="7629922"/>
            <a:ext cx="18653760" cy="2194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23255525" y="7629922"/>
            <a:ext cx="18653760" cy="2194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B917C6-EC77-4812-B350-044832832F39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DC737E-B370-434C-B7D4-EAEC21D96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310640"/>
            <a:ext cx="39136320" cy="417576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2926080" y="11704320"/>
            <a:ext cx="18653760" cy="171907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23042880" y="11704320"/>
            <a:ext cx="18653760" cy="171907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B917C6-EC77-4812-B350-044832832F39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DC737E-B370-434C-B7D4-EAEC21D96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2926080" y="8412480"/>
            <a:ext cx="18653760" cy="3072384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9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23042880" y="8412480"/>
            <a:ext cx="18653760" cy="3072384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9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C6-EC77-4812-B350-044832832F39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DC737E-B370-434C-B7D4-EAEC21D96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C6-EC77-4812-B350-044832832F39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29992320"/>
            <a:ext cx="2560320" cy="1828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DC737E-B370-434C-B7D4-EAEC21D96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0" y="1310640"/>
            <a:ext cx="38770560" cy="4175760"/>
          </a:xfrm>
        </p:spPr>
        <p:txBody>
          <a:bodyPr anchor="ctr"/>
          <a:lstStyle>
            <a:lvl1pPr algn="l">
              <a:buNone/>
              <a:defRPr sz="21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17C6-EC77-4812-B350-044832832F39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DC737E-B370-434C-B7D4-EAEC21D96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926080" y="8412480"/>
            <a:ext cx="7680960" cy="2084832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58368" tIns="877824" rIns="658368" bIns="438912"/>
          <a:lstStyle>
            <a:lvl1pPr marL="0" indent="0">
              <a:spcAft>
                <a:spcPts val="4800"/>
              </a:spcAft>
              <a:buNone/>
              <a:defRPr sz="8600"/>
            </a:lvl1pPr>
            <a:lvl2pPr>
              <a:buNone/>
              <a:defRPr sz="5800"/>
            </a:lvl2pPr>
            <a:lvl3pPr>
              <a:buNone/>
              <a:defRPr sz="4800"/>
            </a:lvl3pPr>
            <a:lvl4pPr>
              <a:buNone/>
              <a:defRPr sz="4300"/>
            </a:lvl4pPr>
            <a:lvl5pPr>
              <a:buNone/>
              <a:defRPr sz="4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1338560" y="8412480"/>
            <a:ext cx="30723840" cy="212140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0" y="26334720"/>
            <a:ext cx="35112960" cy="3291840"/>
          </a:xfrm>
        </p:spPr>
        <p:txBody>
          <a:bodyPr/>
          <a:lstStyle>
            <a:lvl1pPr marL="0" indent="0">
              <a:buFontTx/>
              <a:buNone/>
              <a:defRPr sz="8200"/>
            </a:lvl1pPr>
            <a:lvl2pPr>
              <a:buFontTx/>
              <a:buNone/>
              <a:defRPr sz="5800"/>
            </a:lvl2pPr>
            <a:lvl3pPr>
              <a:buFontTx/>
              <a:buNone/>
              <a:defRPr sz="4800"/>
            </a:lvl3pPr>
            <a:lvl4pPr>
              <a:buFontTx/>
              <a:buNone/>
              <a:defRPr sz="4300"/>
            </a:lvl4pPr>
            <a:lvl5pPr>
              <a:buFontTx/>
              <a:buNone/>
              <a:defRPr sz="4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43891" y="21945601"/>
            <a:ext cx="43891200" cy="42574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43891" y="22384512"/>
            <a:ext cx="7022592" cy="342351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17613" y="22340621"/>
            <a:ext cx="36473587" cy="342351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0" y="22311360"/>
            <a:ext cx="35112960" cy="3291840"/>
          </a:xfrm>
        </p:spPr>
        <p:txBody>
          <a:bodyPr anchor="ctr"/>
          <a:lstStyle>
            <a:lvl1pPr algn="l">
              <a:buNone/>
              <a:defRPr sz="134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6949440" y="0"/>
            <a:ext cx="482803" cy="329622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29992320" y="29992322"/>
            <a:ext cx="12801600" cy="1752600"/>
          </a:xfrm>
        </p:spPr>
        <p:txBody>
          <a:bodyPr rtlCol="0"/>
          <a:lstStyle/>
          <a:p>
            <a:fld id="{B7B917C6-EC77-4812-B350-044832832F39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2402796"/>
            <a:ext cx="6949440" cy="3185174"/>
          </a:xfrm>
        </p:spPr>
        <p:txBody>
          <a:bodyPr rtlCol="0"/>
          <a:lstStyle>
            <a:lvl1pPr>
              <a:defRPr sz="13400"/>
            </a:lvl1pPr>
          </a:lstStyle>
          <a:p>
            <a:fld id="{8ADC737E-B370-434C-B7D4-EAEC21D961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7680960" y="29991392"/>
            <a:ext cx="21945600" cy="1752600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90765" y="0"/>
            <a:ext cx="36400435" cy="2193097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54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926080" y="1097280"/>
            <a:ext cx="39136320" cy="4754880"/>
          </a:xfrm>
          <a:prstGeom prst="rect">
            <a:avLst/>
          </a:prstGeom>
        </p:spPr>
        <p:txBody>
          <a:bodyPr vert="horz" lIns="438912" tIns="219456" rIns="438912" bIns="219456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940711" y="7680960"/>
            <a:ext cx="39136320" cy="21726144"/>
          </a:xfrm>
          <a:prstGeom prst="rect">
            <a:avLst/>
          </a:prstGeom>
        </p:spPr>
        <p:txBody>
          <a:bodyPr vert="horz" lIns="438912" tIns="219456" rIns="438912" bIns="21945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29260800" y="29992322"/>
            <a:ext cx="12801600" cy="1752600"/>
          </a:xfrm>
          <a:prstGeom prst="rect">
            <a:avLst/>
          </a:prstGeom>
        </p:spPr>
        <p:txBody>
          <a:bodyPr vert="horz" lIns="438912" tIns="219456" rIns="438912" bIns="219456" anchor="ctr" anchorCtr="0"/>
          <a:lstStyle>
            <a:lvl1pPr algn="l" eaLnBrk="1" latinLnBrk="0" hangingPunct="1">
              <a:defRPr kumimoji="0" sz="6700">
                <a:solidFill>
                  <a:schemeClr val="tx2"/>
                </a:solidFill>
              </a:defRPr>
            </a:lvl1pPr>
          </a:lstStyle>
          <a:p>
            <a:fld id="{B7B917C6-EC77-4812-B350-044832832F39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926083" y="29991392"/>
            <a:ext cx="26021199" cy="1752600"/>
          </a:xfrm>
          <a:prstGeom prst="rect">
            <a:avLst/>
          </a:prstGeom>
        </p:spPr>
        <p:txBody>
          <a:bodyPr vert="horz" lIns="438912" tIns="219456" rIns="438912" bIns="219456" anchor="ctr"/>
          <a:lstStyle>
            <a:lvl1pPr algn="r" eaLnBrk="1" latinLnBrk="0" hangingPunct="1">
              <a:defRPr kumimoji="0" sz="6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5925312"/>
            <a:ext cx="43891200" cy="153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144768"/>
            <a:ext cx="2560320" cy="1097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834640" y="6144768"/>
            <a:ext cx="41056560" cy="10972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106666"/>
            <a:ext cx="2560320" cy="1173485"/>
          </a:xfrm>
          <a:prstGeom prst="rect">
            <a:avLst/>
          </a:prstGeom>
        </p:spPr>
        <p:txBody>
          <a:bodyPr vert="horz" lIns="438912" tIns="219456" rIns="438912" bIns="219456" anchor="ctr" anchorCtr="0">
            <a:normAutofit/>
          </a:bodyPr>
          <a:lstStyle>
            <a:lvl1pPr algn="ctr" eaLnBrk="1" latinLnBrk="0" hangingPunct="1">
              <a:defRPr kumimoji="0" sz="6700" b="1">
                <a:solidFill>
                  <a:srgbClr val="FFFFFF"/>
                </a:solidFill>
              </a:defRPr>
            </a:lvl1pPr>
          </a:lstStyle>
          <a:p>
            <a:fld id="{8ADC737E-B370-434C-B7D4-EAEC21D961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211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36192" indent="-1536192" algn="l" rtl="0" eaLnBrk="1" latinLnBrk="0" hangingPunct="1">
        <a:spcBef>
          <a:spcPts val="3360"/>
        </a:spcBef>
        <a:buClr>
          <a:schemeClr val="accent2"/>
        </a:buClr>
        <a:buSzPct val="60000"/>
        <a:buFont typeface="Wingdings"/>
        <a:buChar char=""/>
        <a:defRPr kumimoji="0" sz="13900" kern="1200">
          <a:solidFill>
            <a:schemeClr val="tx1"/>
          </a:solidFill>
          <a:latin typeface="+mn-lt"/>
          <a:ea typeface="+mn-ea"/>
          <a:cs typeface="+mn-cs"/>
        </a:defRPr>
      </a:lvl1pPr>
      <a:lvl2pPr marL="3072384" indent="-1316736" algn="l" rtl="0" eaLnBrk="1" latinLnBrk="0" hangingPunct="1">
        <a:spcBef>
          <a:spcPts val="2640"/>
        </a:spcBef>
        <a:buClr>
          <a:schemeClr val="accent1"/>
        </a:buClr>
        <a:buSzPct val="70000"/>
        <a:buFont typeface="Wingdings 2"/>
        <a:buChar char=""/>
        <a:defRPr kumimoji="0"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indent="-1097280" algn="l" rtl="0" eaLnBrk="1" latinLnBrk="0" hangingPunct="1">
        <a:spcBef>
          <a:spcPts val="2400"/>
        </a:spcBef>
        <a:buClr>
          <a:schemeClr val="accent2"/>
        </a:buClr>
        <a:buSzPct val="75000"/>
        <a:buFont typeface="Wingdings"/>
        <a:buChar char=""/>
        <a:defRPr kumimoji="0"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indent="-1097280" algn="l" rtl="0" eaLnBrk="1" latinLnBrk="0" hangingPunct="1">
        <a:spcBef>
          <a:spcPts val="1920"/>
        </a:spcBef>
        <a:buClr>
          <a:schemeClr val="accent3"/>
        </a:buClr>
        <a:buSzPct val="75000"/>
        <a:buFont typeface="Wingdings"/>
        <a:buChar char=""/>
        <a:defRPr kumimoji="0"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indent="-1097280" algn="l" rtl="0" eaLnBrk="1" latinLnBrk="0" hangingPunct="1">
        <a:spcBef>
          <a:spcPts val="1920"/>
        </a:spcBef>
        <a:buClr>
          <a:schemeClr val="accent4"/>
        </a:buClr>
        <a:buSzPct val="65000"/>
        <a:buFont typeface="Wingdings"/>
        <a:buChar char=""/>
        <a:defRPr kumimoji="0"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0094976" indent="-109728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8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1411712" indent="-10972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8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728448" indent="-10972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8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045184" indent="-109728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8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emf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094" y="19735801"/>
            <a:ext cx="8440168" cy="534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1143000"/>
            <a:ext cx="39136637" cy="4754562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/>
              <a:t>TIKES: Toddlers Into Kindergarteners: Emotions </a:t>
            </a:r>
            <a:r>
              <a:rPr lang="en-US" sz="8800" b="1" dirty="0" smtClean="0"/>
              <a:t>Study</a:t>
            </a:r>
            <a:br>
              <a:rPr lang="en-US" sz="8800" b="1" dirty="0" smtClean="0"/>
            </a:br>
            <a:r>
              <a:rPr lang="en-US" sz="8800" b="1" dirty="0"/>
              <a:t>Los </a:t>
            </a:r>
            <a:r>
              <a:rPr lang="en-US" sz="8800" b="1" dirty="0" err="1"/>
              <a:t>ni</a:t>
            </a:r>
            <a:r>
              <a:rPr lang="en-US" sz="8800" b="1" dirty="0" err="1">
                <a:latin typeface="Calibri"/>
              </a:rPr>
              <a:t>ños</a:t>
            </a:r>
            <a:r>
              <a:rPr lang="en-US" sz="8800" b="1" dirty="0">
                <a:latin typeface="Calibri"/>
              </a:rPr>
              <a:t> en el </a:t>
            </a:r>
            <a:r>
              <a:rPr lang="en-US" sz="8800" b="1" dirty="0" err="1">
                <a:latin typeface="Calibri"/>
              </a:rPr>
              <a:t>Jardín</a:t>
            </a:r>
            <a:r>
              <a:rPr lang="en-US" sz="8800" b="1" dirty="0">
                <a:latin typeface="Calibri"/>
              </a:rPr>
              <a:t> </a:t>
            </a:r>
            <a:r>
              <a:rPr lang="en-US" sz="8800" b="1" dirty="0" err="1">
                <a:latin typeface="Calibri"/>
              </a:rPr>
              <a:t>Infantil</a:t>
            </a:r>
            <a:r>
              <a:rPr lang="en-US" sz="8800" b="1" dirty="0"/>
              <a:t>: </a:t>
            </a:r>
            <a:r>
              <a:rPr lang="en-US" sz="8800" b="1" dirty="0" err="1"/>
              <a:t>Estudio</a:t>
            </a:r>
            <a:r>
              <a:rPr lang="en-US" sz="8800" b="1" dirty="0"/>
              <a:t> de </a:t>
            </a:r>
            <a:r>
              <a:rPr lang="en-US" sz="8800" b="1" dirty="0" err="1"/>
              <a:t>las</a:t>
            </a:r>
            <a:r>
              <a:rPr lang="en-US" sz="8800" b="1" dirty="0"/>
              <a:t> </a:t>
            </a:r>
            <a:r>
              <a:rPr lang="en-US" sz="8800" b="1" dirty="0" err="1"/>
              <a:t>Emociones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5500" b="1" dirty="0" smtClean="0"/>
              <a:t>Kristin A. Buss</a:t>
            </a:r>
            <a:r>
              <a:rPr lang="en-US" sz="5500" baseline="30000" dirty="0"/>
              <a:t/>
            </a:r>
            <a:br>
              <a:rPr lang="en-US" sz="5500" baseline="30000" dirty="0"/>
            </a:br>
            <a:r>
              <a:rPr lang="en-US" sz="5500" dirty="0" smtClean="0"/>
              <a:t>Project </a:t>
            </a:r>
            <a:r>
              <a:rPr lang="en-US" sz="5500" dirty="0" smtClean="0"/>
              <a:t>Director</a:t>
            </a:r>
            <a:br>
              <a:rPr lang="en-US" sz="5500" dirty="0" smtClean="0"/>
            </a:br>
            <a:r>
              <a:rPr lang="en-US" sz="5400" dirty="0" err="1"/>
              <a:t>Directora</a:t>
            </a:r>
            <a:r>
              <a:rPr lang="en-US" sz="5400" dirty="0"/>
              <a:t> del </a:t>
            </a:r>
            <a:r>
              <a:rPr lang="en-US" sz="5400" dirty="0" err="1"/>
              <a:t>Proyecto</a:t>
            </a:r>
            <a:r>
              <a:rPr lang="en-US" sz="6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6700" dirty="0" smtClean="0">
                <a:latin typeface="Arial" pitchFamily="34" charset="0"/>
                <a:cs typeface="Arial" pitchFamily="34" charset="0"/>
              </a:rPr>
            </a:br>
            <a:r>
              <a:rPr lang="en-US" sz="5400" baseline="30000" dirty="0" smtClean="0"/>
              <a:t/>
            </a:r>
            <a:br>
              <a:rPr lang="en-US" sz="5400" baseline="30000" dirty="0" smtClean="0"/>
            </a:br>
            <a:r>
              <a:rPr lang="en-US" sz="5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000" dirty="0" smtClean="0">
                <a:latin typeface="Arial" pitchFamily="34" charset="0"/>
                <a:cs typeface="Arial" pitchFamily="34" charset="0"/>
              </a:rPr>
            </a:br>
            <a:endParaRPr lang="en-US" sz="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389" descr="psu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819400"/>
            <a:ext cx="5867400" cy="2664994"/>
          </a:xfrm>
          <a:prstGeom prst="rect">
            <a:avLst/>
          </a:prstGeom>
          <a:noFill/>
          <a:ln/>
        </p:spPr>
      </p:pic>
      <p:pic>
        <p:nvPicPr>
          <p:cNvPr id="38" name="Picture 37" descr="CS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151897"/>
            <a:ext cx="8534400" cy="1571056"/>
          </a:xfrm>
          <a:prstGeom prst="rect">
            <a:avLst/>
          </a:prstGeom>
        </p:spPr>
      </p:pic>
      <p:pic>
        <p:nvPicPr>
          <p:cNvPr id="42" name="Picture 22" descr="TIKES 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56200" y="2950911"/>
            <a:ext cx="5181600" cy="389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628" y="28978727"/>
            <a:ext cx="5176371" cy="344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800" y="29104941"/>
            <a:ext cx="5029199" cy="334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78727"/>
            <a:ext cx="4905260" cy="344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1465092" y="30117007"/>
            <a:ext cx="4800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26670000" y="29946600"/>
            <a:ext cx="4800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8096667"/>
            <a:ext cx="15697200" cy="183127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is TIKES?</a:t>
            </a:r>
          </a:p>
          <a:p>
            <a:r>
              <a:rPr lang="en-US" sz="3200" dirty="0" smtClean="0"/>
              <a:t>We started TIKES in State College in 2006. </a:t>
            </a:r>
            <a:r>
              <a:rPr lang="en-US" sz="3200" dirty="0"/>
              <a:t>The TIKES study in Harrisburg started in 2008</a:t>
            </a:r>
            <a:r>
              <a:rPr lang="en-US" sz="3200" dirty="0" smtClean="0"/>
              <a:t>. We have had a total of 206 families participate in the TIKES study.</a:t>
            </a:r>
          </a:p>
          <a:p>
            <a:endParaRPr lang="en-US" sz="3200" dirty="0"/>
          </a:p>
          <a:p>
            <a:r>
              <a:rPr lang="en-US" sz="3200" dirty="0" smtClean="0"/>
              <a:t>We wanted to understand how children’s emotions develop and how children adjust to kindergarten. </a:t>
            </a:r>
          </a:p>
          <a:p>
            <a:r>
              <a:rPr lang="en-US" sz="3200" dirty="0" smtClean="0"/>
              <a:t>We were interested in reactions to things that are new or unfamiliar. Strong emotions, especially fearfulness, to new things can make it harder to adjust to kindergarten. 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pPr algn="ctr"/>
            <a:r>
              <a:rPr lang="en-US" sz="3200" b="1" dirty="0" smtClean="0"/>
              <a:t>Who Participated in Harrisburg?</a:t>
            </a:r>
          </a:p>
          <a:p>
            <a:r>
              <a:rPr lang="en-US" sz="3200" dirty="0" smtClean="0"/>
              <a:t>45 families with 2-5 year old children</a:t>
            </a:r>
          </a:p>
          <a:p>
            <a:r>
              <a:rPr lang="en-US" sz="3200" dirty="0" smtClean="0"/>
              <a:t>Families were paid $50 for lab visits and $25 for surveys.</a:t>
            </a:r>
          </a:p>
          <a:p>
            <a:endParaRPr lang="en-US" sz="3200" dirty="0"/>
          </a:p>
          <a:p>
            <a:pPr algn="ctr"/>
            <a:r>
              <a:rPr lang="en-US" sz="3200" b="1" dirty="0" smtClean="0"/>
              <a:t>What Did Children Do?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hildren and parents visited our lab at PACT at age 2 and age 5.</a:t>
            </a:r>
          </a:p>
          <a:p>
            <a:r>
              <a:rPr lang="en-US" sz="3200" dirty="0" smtClean="0"/>
              <a:t>We videotaped children playing with new objects and people. </a:t>
            </a:r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What Did Parents Do?</a:t>
            </a:r>
          </a:p>
          <a:p>
            <a:r>
              <a:rPr lang="en-US" sz="3200" dirty="0" smtClean="0"/>
              <a:t>Parents and children played games together during both visits.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Parents also filled out surveys to tell us about their child’s emotions, behaviors, and their own personalities</a:t>
            </a:r>
            <a:r>
              <a:rPr lang="en-US" sz="3200" dirty="0"/>
              <a:t> </a:t>
            </a:r>
            <a:r>
              <a:rPr lang="en-US" sz="3200" dirty="0" smtClean="0"/>
              <a:t>when children were 2, 3, 4, and 5.</a:t>
            </a:r>
          </a:p>
          <a:p>
            <a:r>
              <a:rPr lang="en-US" sz="3200" dirty="0" smtClean="0"/>
              <a:t>Parents were also interviewed about their child’s behavior, and potential problems, at age 2 and age 6.</a:t>
            </a:r>
          </a:p>
          <a:p>
            <a:endParaRPr lang="en-US" sz="3200" dirty="0"/>
          </a:p>
          <a:p>
            <a:pPr algn="ctr"/>
            <a:r>
              <a:rPr lang="en-US" sz="3200" b="1" dirty="0" smtClean="0"/>
              <a:t>What have we Learned?</a:t>
            </a:r>
          </a:p>
          <a:p>
            <a:r>
              <a:rPr lang="en-US" sz="3200" dirty="0" smtClean="0"/>
              <a:t>At age 2, most of the children were afraid of the robot and spider. About half of the children were shy with the strangers, but only a few children were wary or scared of the puppets and clown. 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Some children were afraid of all these situations. </a:t>
            </a:r>
          </a:p>
          <a:p>
            <a:r>
              <a:rPr lang="en-US" sz="3200" dirty="0" smtClean="0"/>
              <a:t>          These </a:t>
            </a:r>
            <a:r>
              <a:rPr lang="en-US" sz="3200" dirty="0"/>
              <a:t>c</a:t>
            </a:r>
            <a:r>
              <a:rPr lang="en-US" sz="3200" dirty="0" smtClean="0"/>
              <a:t>hildren were more fearful in preschool and in kindergarten.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Parents told us that these children have more problems with anxiety.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They were more cautious with peers and did not make friends easily.</a:t>
            </a:r>
          </a:p>
          <a:p>
            <a:endParaRPr lang="en-US" sz="3200" dirty="0"/>
          </a:p>
          <a:p>
            <a:r>
              <a:rPr lang="en-US" sz="3200" dirty="0" smtClean="0"/>
              <a:t>We know from our other studies: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that fearful children have difficulty adjusting to new things, like kindergarten.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anxiety problems can increase as children get older.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0" y="2819401"/>
            <a:ext cx="4953000" cy="386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198" y="8534400"/>
            <a:ext cx="8461063" cy="50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199" y="14020800"/>
            <a:ext cx="8461063" cy="50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L:\Busslab\ProjectMaterials\ContextStudy\MUcontext-COHORT1\Procedure-Method\Phase 1 Pictures\Robot 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489920" y="24917400"/>
            <a:ext cx="11226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Spid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779513" y="24886614"/>
            <a:ext cx="1128487" cy="102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237136" y="24902956"/>
            <a:ext cx="1080064" cy="100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L:\Busslab\ProjectMaterials\Context Study\MU - COHORT 1\MUpictures\2002_0430_120949A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933425" y="24879300"/>
            <a:ext cx="11645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L:\Busslab\ProjectMaterials\ContextStudy\MUcontext-COHORT1\Procedure-Method\Phase 1 Pictures\Clow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584639" y="24911143"/>
            <a:ext cx="1217962" cy="99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R:\Busslab\Level 1 RA Access\Study Methods\Cohort 1\Procedure - Method\Phase I\Phase 1 Procedure Pictures\Puppet show 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0" y="24940953"/>
            <a:ext cx="1110400" cy="9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1" y="26898600"/>
            <a:ext cx="3505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extend a special thank you to participating families and the daycare centers that let us reach out to their families</a:t>
            </a:r>
            <a:r>
              <a:rPr lang="en-US" sz="2800" dirty="0" smtClean="0"/>
              <a:t>.  </a:t>
            </a:r>
            <a:endParaRPr lang="en-US" sz="2800" dirty="0" smtClean="0"/>
          </a:p>
          <a:p>
            <a:pPr algn="ctr"/>
            <a:r>
              <a:rPr lang="es-ES" sz="2800" b="1" dirty="0"/>
              <a:t>Extendemos nuestro especial agradecimiento a las familias participantes y los centros de cuidado infantil que nos permitieron  alcanzar a sus familias.</a:t>
            </a:r>
            <a:r>
              <a:rPr lang="es-ES" sz="2800" dirty="0"/>
              <a:t> </a:t>
            </a:r>
            <a:endParaRPr lang="en-US" sz="2800" dirty="0" smtClean="0"/>
          </a:p>
          <a:p>
            <a:pPr algn="ctr"/>
            <a:r>
              <a:rPr lang="en-US" sz="2800" dirty="0"/>
              <a:t>Basic Steps Daycare </a:t>
            </a:r>
            <a:r>
              <a:rPr lang="en-US" sz="2800" dirty="0" smtClean="0"/>
              <a:t>Center, Bright </a:t>
            </a:r>
            <a:r>
              <a:rPr lang="en-US" sz="2800" dirty="0"/>
              <a:t>Beginnings Child Development </a:t>
            </a:r>
            <a:r>
              <a:rPr lang="en-US" sz="2800" dirty="0" smtClean="0"/>
              <a:t>Center, Colorful </a:t>
            </a:r>
            <a:r>
              <a:rPr lang="en-US" sz="2800" dirty="0"/>
              <a:t>Future Early Learning </a:t>
            </a:r>
            <a:r>
              <a:rPr lang="en-US" sz="2800" dirty="0" smtClean="0"/>
              <a:t>Centers,  Grace </a:t>
            </a:r>
            <a:r>
              <a:rPr lang="en-US" sz="2800" dirty="0"/>
              <a:t>Learning </a:t>
            </a:r>
            <a:r>
              <a:rPr lang="en-US" sz="2800" dirty="0" smtClean="0"/>
              <a:t>Center, Hansel </a:t>
            </a:r>
            <a:r>
              <a:rPr lang="en-US" sz="2800" dirty="0"/>
              <a:t>&amp; Gretel Early Learning </a:t>
            </a:r>
            <a:r>
              <a:rPr lang="en-US" sz="2800" dirty="0" smtClean="0"/>
              <a:t>Center, Hildebrandt </a:t>
            </a:r>
            <a:r>
              <a:rPr lang="en-US" sz="2800" dirty="0"/>
              <a:t>Learning </a:t>
            </a:r>
            <a:r>
              <a:rPr lang="en-US" sz="2800" dirty="0" smtClean="0"/>
              <a:t>Center, Loving </a:t>
            </a:r>
            <a:r>
              <a:rPr lang="en-US" sz="2800" dirty="0"/>
              <a:t>Hands Family </a:t>
            </a:r>
            <a:r>
              <a:rPr lang="en-US" sz="2800" dirty="0" smtClean="0"/>
              <a:t>Daycare, </a:t>
            </a:r>
            <a:r>
              <a:rPr lang="en-US" sz="2800" dirty="0" err="1" smtClean="0"/>
              <a:t>Penbrook</a:t>
            </a:r>
            <a:r>
              <a:rPr lang="en-US" sz="2800" dirty="0" smtClean="0"/>
              <a:t> </a:t>
            </a:r>
            <a:r>
              <a:rPr lang="en-US" sz="2800" dirty="0"/>
              <a:t>Learning </a:t>
            </a:r>
            <a:r>
              <a:rPr lang="en-US" sz="2800" dirty="0" smtClean="0"/>
              <a:t>Center, Pollock </a:t>
            </a:r>
            <a:r>
              <a:rPr lang="en-US" sz="2800" dirty="0"/>
              <a:t>Childcare Center at </a:t>
            </a:r>
            <a:r>
              <a:rPr lang="en-US" sz="2800" dirty="0" smtClean="0"/>
              <a:t>HACC, Sawyers </a:t>
            </a:r>
            <a:r>
              <a:rPr lang="en-US" sz="2800" dirty="0"/>
              <a:t>Group Daycare </a:t>
            </a:r>
            <a:r>
              <a:rPr lang="en-US" sz="2800" dirty="0" smtClean="0"/>
              <a:t>Home, Strawberry </a:t>
            </a:r>
            <a:r>
              <a:rPr lang="en-US" sz="2800" dirty="0"/>
              <a:t>Garden Early Childhood Learning </a:t>
            </a:r>
            <a:r>
              <a:rPr lang="en-US" sz="2800" dirty="0" smtClean="0"/>
              <a:t>Center, and The </a:t>
            </a:r>
            <a:r>
              <a:rPr lang="en-US" sz="2800" dirty="0"/>
              <a:t>Growing Center</a:t>
            </a:r>
          </a:p>
          <a:p>
            <a:pPr algn="ctr"/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6822400" y="8096667"/>
            <a:ext cx="15697200" cy="185589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+mj-lt"/>
              </a:rPr>
              <a:t>¿Qué es TIKES?</a:t>
            </a:r>
          </a:p>
          <a:p>
            <a:r>
              <a:rPr lang="es-ES" sz="3000" dirty="0" smtClean="0">
                <a:latin typeface="+mj-lt"/>
              </a:rPr>
              <a:t>Nosotros iniciamos TIKES en State College en el 2006. El estudio TIKES en Harrisburg dio inicio en el 2008.  Un total de 206 familias han participado en el estudio TIKES.</a:t>
            </a:r>
          </a:p>
          <a:p>
            <a:endParaRPr lang="es-ES" sz="3000" dirty="0" smtClean="0">
              <a:latin typeface="+mj-lt"/>
            </a:endParaRPr>
          </a:p>
          <a:p>
            <a:r>
              <a:rPr lang="es-ES" sz="3000" dirty="0" smtClean="0">
                <a:latin typeface="+mj-lt"/>
              </a:rPr>
              <a:t>Queríamos entender c</a:t>
            </a:r>
            <a:r>
              <a:rPr lang="es-ES" sz="3000" dirty="0" smtClean="0">
                <a:latin typeface="+mj-lt"/>
                <a:cs typeface="Arial"/>
              </a:rPr>
              <a:t>ó</a:t>
            </a:r>
            <a:r>
              <a:rPr lang="es-ES" sz="3000" dirty="0" smtClean="0">
                <a:latin typeface="+mj-lt"/>
              </a:rPr>
              <a:t>mo se desarrollan las emociones de los niños y c</a:t>
            </a:r>
            <a:r>
              <a:rPr lang="es-ES" sz="3000" dirty="0">
                <a:cs typeface="Arial"/>
              </a:rPr>
              <a:t>ó</a:t>
            </a:r>
            <a:r>
              <a:rPr lang="es-ES" sz="3000" dirty="0" smtClean="0">
                <a:latin typeface="+mj-lt"/>
              </a:rPr>
              <a:t>mo los niños se adaptan al jardín infantil. </a:t>
            </a:r>
          </a:p>
          <a:p>
            <a:r>
              <a:rPr lang="es-ES" sz="3000" dirty="0" smtClean="0">
                <a:latin typeface="+mj-lt"/>
              </a:rPr>
              <a:t>Estábamos interesado en las reacciones tanto a las cosas nuevas como a las desconocidas.  Las emociones fuertes, especialmente el temor a las cosas nuevas, puede hacer mas difícil el adaptarse al jardín de infantil. </a:t>
            </a:r>
          </a:p>
          <a:p>
            <a:r>
              <a:rPr lang="es-ES" sz="3000" dirty="0" smtClean="0">
                <a:latin typeface="+mj-lt"/>
              </a:rPr>
              <a:t> </a:t>
            </a:r>
          </a:p>
          <a:p>
            <a:pPr algn="ctr"/>
            <a:r>
              <a:rPr lang="es-ES" sz="3000" b="1" dirty="0" smtClean="0">
                <a:latin typeface="+mj-lt"/>
              </a:rPr>
              <a:t>¿Qui</a:t>
            </a:r>
            <a:r>
              <a:rPr lang="es-ES" sz="3000" b="1" dirty="0"/>
              <a:t>é</a:t>
            </a:r>
            <a:r>
              <a:rPr lang="es-ES" sz="3000" b="1" dirty="0" smtClean="0">
                <a:latin typeface="+mj-lt"/>
              </a:rPr>
              <a:t>n participo en Harrisburg?</a:t>
            </a:r>
          </a:p>
          <a:p>
            <a:r>
              <a:rPr lang="es-ES" sz="3000" dirty="0" smtClean="0">
                <a:latin typeface="+mj-lt"/>
              </a:rPr>
              <a:t>45 familias con niños de 2-5 años de edad</a:t>
            </a:r>
          </a:p>
          <a:p>
            <a:r>
              <a:rPr lang="es-ES" sz="3000" dirty="0" smtClean="0">
                <a:latin typeface="+mj-lt"/>
              </a:rPr>
              <a:t>Se les pag</a:t>
            </a:r>
            <a:r>
              <a:rPr lang="es-ES" sz="3000" dirty="0">
                <a:cs typeface="Arial"/>
              </a:rPr>
              <a:t>ó</a:t>
            </a:r>
            <a:r>
              <a:rPr lang="es-ES" sz="3000" dirty="0" smtClean="0">
                <a:latin typeface="+mj-lt"/>
              </a:rPr>
              <a:t> a las familias $50 por las visitas de laboratorio y $25 por las encuestas.</a:t>
            </a:r>
          </a:p>
          <a:p>
            <a:endParaRPr lang="es-ES" sz="3000" dirty="0" smtClean="0">
              <a:latin typeface="+mj-lt"/>
            </a:endParaRPr>
          </a:p>
          <a:p>
            <a:pPr algn="ctr"/>
            <a:r>
              <a:rPr lang="es-ES" sz="3000" b="1" dirty="0"/>
              <a:t>¿Qué</a:t>
            </a:r>
            <a:r>
              <a:rPr lang="es-ES" sz="3000" b="1" dirty="0" smtClean="0">
                <a:latin typeface="+mj-lt"/>
              </a:rPr>
              <a:t> hicieron los niños?</a:t>
            </a:r>
          </a:p>
          <a:p>
            <a:r>
              <a:rPr lang="es-ES" sz="3000" dirty="0" smtClean="0">
                <a:latin typeface="+mj-lt"/>
              </a:rPr>
              <a:t>Los niños y los padres visitaron nuestro laboratorio en PACT a la edad de 2 y 5 años.</a:t>
            </a:r>
          </a:p>
          <a:p>
            <a:r>
              <a:rPr lang="es-ES" sz="3000" dirty="0" smtClean="0">
                <a:latin typeface="+mj-lt"/>
              </a:rPr>
              <a:t>Grabamos a los niños jugando con objetos nuevos y con personas. </a:t>
            </a:r>
            <a:endParaRPr lang="es-ES" sz="3000" b="1" dirty="0" smtClean="0">
              <a:latin typeface="+mj-lt"/>
            </a:endParaRPr>
          </a:p>
          <a:p>
            <a:pPr algn="ctr"/>
            <a:endParaRPr lang="es-ES" sz="3000" b="1" dirty="0" smtClean="0">
              <a:latin typeface="+mj-lt"/>
            </a:endParaRPr>
          </a:p>
          <a:p>
            <a:pPr algn="ctr"/>
            <a:r>
              <a:rPr lang="es-ES" sz="3000" b="1" dirty="0"/>
              <a:t>¿Qué</a:t>
            </a:r>
            <a:r>
              <a:rPr lang="es-ES" sz="3000" b="1" dirty="0" smtClean="0">
                <a:latin typeface="+mj-lt"/>
              </a:rPr>
              <a:t> hicieron los padres?</a:t>
            </a:r>
          </a:p>
          <a:p>
            <a:r>
              <a:rPr lang="es-ES" sz="3000" dirty="0" smtClean="0">
                <a:latin typeface="+mj-lt"/>
              </a:rPr>
              <a:t>Los padres y los niños jugaron juntos durante ambas visitas. </a:t>
            </a:r>
          </a:p>
          <a:p>
            <a:r>
              <a:rPr lang="es-ES" sz="3000" dirty="0" smtClean="0">
                <a:latin typeface="+mj-lt"/>
              </a:rPr>
              <a:t>Los padres también llenaron encuestas para informarnos de las emociones, comportamiento de sus hijos y de sus propias personalidades cuando los niños tenían 2, 3, 4 y 5 años de edad.</a:t>
            </a:r>
          </a:p>
          <a:p>
            <a:r>
              <a:rPr lang="es-ES" sz="3000" dirty="0" smtClean="0">
                <a:latin typeface="+mj-lt"/>
              </a:rPr>
              <a:t>Los padres fueron entrevistados sobre el comportamiento de sus hijos y problemas potenciales a la edad de 2 y 6 años.</a:t>
            </a:r>
          </a:p>
          <a:p>
            <a:endParaRPr lang="es-ES" sz="3000" dirty="0" smtClean="0">
              <a:latin typeface="+mj-lt"/>
            </a:endParaRPr>
          </a:p>
          <a:p>
            <a:pPr algn="ctr"/>
            <a:r>
              <a:rPr lang="es-ES" sz="3000" b="1" dirty="0"/>
              <a:t>¿Qué</a:t>
            </a:r>
            <a:r>
              <a:rPr lang="es-ES" sz="3000" b="1" dirty="0" smtClean="0">
                <a:latin typeface="+mj-lt"/>
              </a:rPr>
              <a:t> hemos aprendido?</a:t>
            </a:r>
          </a:p>
          <a:p>
            <a:r>
              <a:rPr lang="es-ES" sz="3000" dirty="0" smtClean="0">
                <a:latin typeface="+mj-lt"/>
              </a:rPr>
              <a:t>A la edad de 2 años, la mayoría de los niños le tenían miedo al robot y a la araña.  Cerca de la mitad de los niños eran tímidos con los extraños, pero  s</a:t>
            </a:r>
            <a:r>
              <a:rPr lang="es-ES" sz="3000" dirty="0">
                <a:cs typeface="Arial"/>
              </a:rPr>
              <a:t>ó</a:t>
            </a:r>
            <a:r>
              <a:rPr lang="es-ES" sz="3000" dirty="0" smtClean="0">
                <a:latin typeface="+mj-lt"/>
              </a:rPr>
              <a:t>lo unos cuantos niños eran cautelosos y tenían miedo de los títeres o los payasos.</a:t>
            </a:r>
          </a:p>
          <a:p>
            <a:endParaRPr lang="es-ES" sz="3000" dirty="0" smtClean="0">
              <a:latin typeface="+mj-lt"/>
            </a:endParaRPr>
          </a:p>
          <a:p>
            <a:r>
              <a:rPr lang="es-ES" sz="3000" dirty="0" smtClean="0">
                <a:latin typeface="+mj-lt"/>
              </a:rPr>
              <a:t>Algunos niños tenían miedo de todas estas situaciones. </a:t>
            </a:r>
          </a:p>
          <a:p>
            <a:r>
              <a:rPr lang="es-ES" sz="3000" dirty="0" smtClean="0">
                <a:latin typeface="+mj-lt"/>
              </a:rPr>
              <a:t>          Estos niños eran m</a:t>
            </a:r>
            <a:r>
              <a:rPr lang="es-ES" sz="3000" dirty="0" smtClean="0">
                <a:latin typeface="Arial"/>
                <a:cs typeface="Arial"/>
              </a:rPr>
              <a:t>á</a:t>
            </a:r>
            <a:r>
              <a:rPr lang="es-ES" sz="3000" dirty="0" smtClean="0">
                <a:latin typeface="+mj-lt"/>
              </a:rPr>
              <a:t>s temerosos en el preescolar y en el jardín infantil. </a:t>
            </a:r>
          </a:p>
          <a:p>
            <a:r>
              <a:rPr lang="es-ES" sz="3000" dirty="0" smtClean="0">
                <a:latin typeface="+mj-lt"/>
              </a:rPr>
              <a:t>          Los padres nos dijeron que estos niños tienen m</a:t>
            </a:r>
            <a:r>
              <a:rPr lang="es-ES" sz="3000" dirty="0" smtClean="0">
                <a:latin typeface="Arial"/>
                <a:cs typeface="Arial"/>
              </a:rPr>
              <a:t>á</a:t>
            </a:r>
            <a:r>
              <a:rPr lang="es-ES" sz="3000" dirty="0" smtClean="0">
                <a:latin typeface="+mj-lt"/>
              </a:rPr>
              <a:t>s problemas de ansiedad. </a:t>
            </a:r>
          </a:p>
          <a:p>
            <a:r>
              <a:rPr lang="es-ES" sz="3000" dirty="0" smtClean="0">
                <a:latin typeface="+mj-lt"/>
              </a:rPr>
              <a:t>          Eran m</a:t>
            </a:r>
            <a:r>
              <a:rPr lang="es-ES" sz="3000" dirty="0" smtClean="0">
                <a:latin typeface="Arial"/>
                <a:cs typeface="Arial"/>
              </a:rPr>
              <a:t>á</a:t>
            </a:r>
            <a:r>
              <a:rPr lang="es-ES" sz="3000" dirty="0" smtClean="0">
                <a:latin typeface="+mj-lt"/>
              </a:rPr>
              <a:t>s cautelosos con sus compañeros y no hacen amigos fácilmente.</a:t>
            </a:r>
          </a:p>
          <a:p>
            <a:endParaRPr lang="es-ES" sz="3000" dirty="0" smtClean="0">
              <a:latin typeface="+mj-lt"/>
            </a:endParaRPr>
          </a:p>
          <a:p>
            <a:r>
              <a:rPr lang="es-ES" sz="3000" dirty="0" smtClean="0">
                <a:latin typeface="+mj-lt"/>
              </a:rPr>
              <a:t>Sabemos de nuestros otros estudios:</a:t>
            </a:r>
          </a:p>
          <a:p>
            <a:r>
              <a:rPr lang="es-ES" sz="3000" dirty="0" smtClean="0">
                <a:latin typeface="+mj-lt"/>
              </a:rPr>
              <a:t>          que los niños temerosos tienen dificultad para adaptarse a cosas nuevas como el</a:t>
            </a:r>
          </a:p>
          <a:p>
            <a:r>
              <a:rPr lang="es-ES" sz="3000" dirty="0">
                <a:latin typeface="+mj-lt"/>
              </a:rPr>
              <a:t> </a:t>
            </a:r>
            <a:r>
              <a:rPr lang="es-ES" sz="3000" dirty="0" smtClean="0">
                <a:latin typeface="+mj-lt"/>
              </a:rPr>
              <a:t>          jardín infantil.</a:t>
            </a:r>
          </a:p>
          <a:p>
            <a:r>
              <a:rPr lang="es-ES" sz="3000" dirty="0" smtClean="0">
                <a:latin typeface="+mj-lt"/>
              </a:rPr>
              <a:t>          Los problemas de ansiedad pueden aumentar a medida que los niños crecen.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814" y="9242451"/>
            <a:ext cx="6169586" cy="73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403" y="14706600"/>
            <a:ext cx="6430197" cy="77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549" y="20337170"/>
            <a:ext cx="7326451" cy="69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414" y="20650200"/>
            <a:ext cx="376986" cy="34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9372</TotalTime>
  <Words>835</Words>
  <Application>Microsoft Office PowerPoint</Application>
  <PresentationFormat>Custom</PresentationFormat>
  <Paragraphs>65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Median</vt:lpstr>
      <vt:lpstr>TIKES: Toddlers Into Kindergarteners: Emotions Study Los niños en el Jardín Infantil: Estudio de las Emociones Kristin A. Buss Project Director Directora del Proyecto   </vt:lpstr>
    </vt:vector>
  </TitlesOfParts>
  <Company>College of the Liberal Arts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Toddler Home Cortisol Predicts Adaptive and Maladaptive Approach Behaviors in Preschool and Kindergarten Elizabeth L. Davis, Kristin A. Buss, &amp; Elizabeth J. Kiel</dc:title>
  <dc:creator>edavis</dc:creator>
  <cp:lastModifiedBy>Kristin Buss</cp:lastModifiedBy>
  <cp:revision>390</cp:revision>
  <cp:lastPrinted>2011-09-09T20:50:16Z</cp:lastPrinted>
  <dcterms:created xsi:type="dcterms:W3CDTF">2013-04-09T02:05:42Z</dcterms:created>
  <dcterms:modified xsi:type="dcterms:W3CDTF">2013-10-17T14:53:12Z</dcterms:modified>
</cp:coreProperties>
</file>